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78" r:id="rId5"/>
    <p:sldMasterId id="2147483673" r:id="rId6"/>
    <p:sldMasterId id="2147483689" r:id="rId7"/>
    <p:sldMasterId id="2147483702" r:id="rId8"/>
    <p:sldMasterId id="2147483710" r:id="rId9"/>
    <p:sldMasterId id="2147483715" r:id="rId10"/>
    <p:sldMasterId id="2147483746" r:id="rId11"/>
  </p:sldMasterIdLst>
  <p:notesMasterIdLst>
    <p:notesMasterId r:id="rId46"/>
  </p:notesMasterIdLst>
  <p:sldIdLst>
    <p:sldId id="256" r:id="rId12"/>
    <p:sldId id="257" r:id="rId13"/>
    <p:sldId id="258" r:id="rId14"/>
    <p:sldId id="322" r:id="rId15"/>
    <p:sldId id="323" r:id="rId16"/>
    <p:sldId id="324" r:id="rId17"/>
    <p:sldId id="325" r:id="rId18"/>
    <p:sldId id="326" r:id="rId19"/>
    <p:sldId id="328" r:id="rId20"/>
    <p:sldId id="327" r:id="rId21"/>
    <p:sldId id="329" r:id="rId22"/>
    <p:sldId id="330" r:id="rId23"/>
    <p:sldId id="331" r:id="rId24"/>
    <p:sldId id="332" r:id="rId25"/>
    <p:sldId id="334" r:id="rId26"/>
    <p:sldId id="333" r:id="rId27"/>
    <p:sldId id="335" r:id="rId28"/>
    <p:sldId id="336" r:id="rId29"/>
    <p:sldId id="337" r:id="rId30"/>
    <p:sldId id="338" r:id="rId31"/>
    <p:sldId id="339" r:id="rId32"/>
    <p:sldId id="340" r:id="rId33"/>
    <p:sldId id="342" r:id="rId34"/>
    <p:sldId id="343" r:id="rId35"/>
    <p:sldId id="344" r:id="rId36"/>
    <p:sldId id="345" r:id="rId37"/>
    <p:sldId id="348" r:id="rId38"/>
    <p:sldId id="281" r:id="rId39"/>
    <p:sldId id="349" r:id="rId40"/>
    <p:sldId id="350" r:id="rId41"/>
    <p:sldId id="351" r:id="rId42"/>
    <p:sldId id="347" r:id="rId43"/>
    <p:sldId id="346" r:id="rId44"/>
    <p:sldId id="352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Gotham-Book" panose="02000604040000020004" pitchFamily="50" charset="0"/>
      <p:regular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Montserrat Black" panose="00000A00000000000000" pitchFamily="2" charset="0"/>
      <p:bold r:id="rId56"/>
      <p:boldItalic r:id="rId57"/>
    </p:embeddedFont>
    <p:embeddedFont>
      <p:font typeface="Montserrat Light" panose="00000400000000000000" pitchFamily="2" charset="0"/>
      <p:regular r:id="rId58"/>
      <p:italic r:id="rId59"/>
    </p:embeddedFont>
    <p:embeddedFont>
      <p:font typeface="Montserrat Medium" panose="00000600000000000000" pitchFamily="2" charset="0"/>
      <p:regular r:id="rId60"/>
      <p:italic r:id="rId61"/>
    </p:embeddedFont>
    <p:embeddedFont>
      <p:font typeface="Montserrat SemiBold" panose="00000700000000000000" pitchFamily="2" charset="0"/>
      <p:regular r:id="rId62"/>
      <p:bold r:id="rId63"/>
      <p:italic r:id="rId64"/>
      <p:boldItalic r:id="rId6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5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5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95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748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0751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0967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17363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2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6" name="Logo_Superior_Direito">
            <a:extLst>
              <a:ext uri="{FF2B5EF4-FFF2-40B4-BE49-F238E27FC236}">
                <a16:creationId xmlns:a16="http://schemas.microsoft.com/office/drawing/2014/main" id="{7CC77ACE-4462-E248-925B-3E05880AA5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5C95F7E-A80F-A044-B603-E345C4A8C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262626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16545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1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_Cinza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7F6548-2DDB-4CE6-B5AC-8A0055EE3EF9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84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41BF33-7571-49BC-B7C9-1CBCDF494F7A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6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2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1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4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6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D415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1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688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8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8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03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Fundo_Branco">
            <a:extLst>
              <a:ext uri="{FF2B5EF4-FFF2-40B4-BE49-F238E27FC236}">
                <a16:creationId xmlns:a16="http://schemas.microsoft.com/office/drawing/2014/main" id="{ECB0B576-3D3F-485B-9C3E-A21942BC66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368DBD0-ED9E-48C8-9691-3D0DA5DA3E33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Branco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4B21BD-C139-44C4-B59E-6F59FDF4F796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DD21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34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D43611-8AD3-4B3B-986E-F81B1543B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26582F57-265F-6549-A7FE-3F2F3E607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magens de Fundo">
            <a:extLst>
              <a:ext uri="{FF2B5EF4-FFF2-40B4-BE49-F238E27FC236}">
                <a16:creationId xmlns:a16="http://schemas.microsoft.com/office/drawing/2014/main" id="{88519773-C15B-4275-845A-0C627F051BF4}"/>
              </a:ext>
            </a:extLst>
          </p:cNvPr>
          <p:cNvGrpSpPr/>
          <p:nvPr userDrawn="1"/>
        </p:nvGrpSpPr>
        <p:grpSpPr>
          <a:xfrm>
            <a:off x="0" y="0"/>
            <a:ext cx="12192001" cy="6860413"/>
            <a:chOff x="0" y="0"/>
            <a:chExt cx="12192001" cy="68604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58952E7-5C7B-41B3-A8AC-19F00561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52909"/>
              <a:ext cx="4514966" cy="3005091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D26239-CA0B-4628-8313-454F5D27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677" y="3124940"/>
              <a:ext cx="5612324" cy="373547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E1F8AB-5630-4AED-BA24-C34D5769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9"/>
            <a:stretch/>
          </p:blipFill>
          <p:spPr>
            <a:xfrm>
              <a:off x="0" y="0"/>
              <a:ext cx="5294987" cy="385290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0ECD695-2F69-46D8-A232-972F04D8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1" t="7565"/>
            <a:stretch/>
          </p:blipFill>
          <p:spPr>
            <a:xfrm>
              <a:off x="3322773" y="3852909"/>
              <a:ext cx="4640497" cy="300750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7A163-BBDC-454A-897A-749028763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7"/>
            <a:stretch/>
          </p:blipFill>
          <p:spPr>
            <a:xfrm>
              <a:off x="7856960" y="0"/>
              <a:ext cx="4335039" cy="31249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D269D31-295B-4B5A-B3DA-C0F79B26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81"/>
            <a:stretch/>
          </p:blipFill>
          <p:spPr>
            <a:xfrm>
              <a:off x="5194688" y="0"/>
              <a:ext cx="2768582" cy="3852909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8E176CE-A9C4-4C1B-A57E-1721EB8FC6CC}"/>
                </a:ext>
              </a:extLst>
            </p:cNvPr>
            <p:cNvCxnSpPr/>
            <p:nvPr/>
          </p:nvCxnSpPr>
          <p:spPr>
            <a:xfrm>
              <a:off x="5194688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E55113D-0140-4BE7-876A-EB1694FE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70" y="0"/>
              <a:ext cx="0" cy="6858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943FE5-2EE4-49F6-93D8-4C578ED60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97" y="3852909"/>
              <a:ext cx="0" cy="30075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08E9123-F741-473D-A913-984A8D09D698}"/>
                </a:ext>
              </a:extLst>
            </p:cNvPr>
            <p:cNvCxnSpPr/>
            <p:nvPr/>
          </p:nvCxnSpPr>
          <p:spPr>
            <a:xfrm>
              <a:off x="7963270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F9C3E9C-455C-42A0-AB0D-C3C626E77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3850496"/>
              <a:ext cx="7979545" cy="241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3219D18-1291-420A-9E0B-EFE2FB53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270" y="3122528"/>
              <a:ext cx="4228730" cy="24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ente Semitransparente">
            <a:extLst>
              <a:ext uri="{FF2B5EF4-FFF2-40B4-BE49-F238E27FC236}">
                <a16:creationId xmlns:a16="http://schemas.microsoft.com/office/drawing/2014/main" id="{EA0EE78E-0BBB-4B86-A841-719526EE4B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2F7F1B7C-92B1-6D4D-9C5A-2C6E159D0F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9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FEB09F6-0F6A-834C-9BD3-3717F6522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2" name="Linha Separadora">
            <a:extLst>
              <a:ext uri="{FF2B5EF4-FFF2-40B4-BE49-F238E27FC236}">
                <a16:creationId xmlns:a16="http://schemas.microsoft.com/office/drawing/2014/main" id="{B6C72A0D-DE37-8943-82EA-2B9CE0F6C895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EE4A3BCC-9A0A-C14B-92EC-136253EB90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0FAC67-F2F0-AA49-8C40-61406F693E52}"/>
              </a:ext>
            </a:extLst>
          </p:cNvPr>
          <p:cNvSpPr txBox="1"/>
          <p:nvPr userDrawn="1"/>
        </p:nvSpPr>
        <p:spPr>
          <a:xfrm>
            <a:off x="6564430" y="3392215"/>
            <a:ext cx="4770783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Montserrat" pitchFamily="2" charset="-128"/>
                <a:ea typeface="Montserrat" pitchFamily="2" charset="-128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Montserrat" pitchFamily="2" charset="-128"/>
                <a:ea typeface="Montserrat" pitchFamily="2" charset="-128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</a:rPr>
              <a:t>0800 55 1000 </a:t>
            </a:r>
            <a:r>
              <a:rPr lang="pt-BR" sz="1400" dirty="0">
                <a:solidFill>
                  <a:srgbClr val="FF0000"/>
                </a:solidFill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Montserrat" pitchFamily="2" charset="-128"/>
              <a:ea typeface="Montserrat" pitchFamily="2" charset="-128"/>
            </a:endParaRPr>
          </a:p>
          <a:p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F22EA-3422-3E48-A6F8-7A4D5B879B25}"/>
              </a:ext>
            </a:extLst>
          </p:cNvPr>
          <p:cNvSpPr txBox="1"/>
          <p:nvPr userDrawn="1"/>
        </p:nvSpPr>
        <p:spPr>
          <a:xfrm>
            <a:off x="6564430" y="2760149"/>
            <a:ext cx="3722570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Montserrat SemiBold" pitchFamily="2" charset="-128"/>
                <a:ea typeface="Montserrat SemiBold" pitchFamily="2" charset="-128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Montserrat SemiBold" pitchFamily="2" charset="-128"/>
              <a:ea typeface="Montserrat SemiBold" pitchFamily="2" charset="-128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0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2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to FIESP">
            <a:extLst>
              <a:ext uri="{FF2B5EF4-FFF2-40B4-BE49-F238E27FC236}">
                <a16:creationId xmlns:a16="http://schemas.microsoft.com/office/drawing/2014/main" id="{3BD5E538-24A5-4F99-90E2-478F61E9A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58" r="16158" b="13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ente Semitransparente">
            <a:extLst>
              <a:ext uri="{FF2B5EF4-FFF2-40B4-BE49-F238E27FC236}">
                <a16:creationId xmlns:a16="http://schemas.microsoft.com/office/drawing/2014/main" id="{7C6535A8-B21B-4B52-9754-BA3A53B3B6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6CA50963-068D-4C79-B23B-14C7726BFB77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FD2C1DF1-FA54-40A8-A929-903465DED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3B9EAE46-BEF3-4FDA-A4E6-AD594D31C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FA3F2194-F178-480B-9EAD-DF6C1328F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C487CE1-FC7E-40F8-BC0F-8FB864EC57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6126D6-1313-4AD6-9550-EB12B2403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2D1C42BD-0EA7-4548-8F13-2AF9149877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3AAA8-4F3C-7E48-8930-000AE64E0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8FF1FCF6-1558-594E-99F2-03DB42ABDF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4A9154C0-123D-4FCF-9D49-D0495EEE30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A37178AA-5762-43C1-A0EF-0388273744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9479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50BD56-8421-F146-9431-45C02E8D5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4626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10EA7EC5-5E23-864D-AC04-BB19604F5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6AFA59D5-F643-41E9-B31B-D9717363B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8" name="Espaço Reservado- Título">
            <a:extLst>
              <a:ext uri="{FF2B5EF4-FFF2-40B4-BE49-F238E27FC236}">
                <a16:creationId xmlns:a16="http://schemas.microsoft.com/office/drawing/2014/main" id="{1CBB8B2B-F95E-40F2-8286-50D01CCEF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26979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02FE94-D659-E04B-A680-FB7CD9546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B28910FF-2F5B-4946-BDB0-56BEF8552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B88282CB-A3E4-4979-9EC3-D2BF56A3B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A25C3574-FB86-4381-840A-AE4C27E2EC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700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73126-F5DF-7A47-951D-F4B3CF6C1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5D5B3F56-6BA0-A940-B7CD-6EE309FF7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86B92FAE-601A-4DB2-96AF-CEB98A7F8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989961C8-AA68-4137-B177-2118400E1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007879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F33B3A3-51C4-CB43-A8A6-A818D4F135A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E1A6185C-7130-0442-9CA0-E0D14547D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5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0AFA084-21E9-C144-9BA4-D630986B3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C264F2-D835-5541-B98C-5225326FB60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404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0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29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B9A8F7-D97E-5D41-91C4-CAC818D06F4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8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215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5884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40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22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_Fundo_Vermelho">
            <a:extLst>
              <a:ext uri="{FF2B5EF4-FFF2-40B4-BE49-F238E27FC236}">
                <a16:creationId xmlns:a16="http://schemas.microsoft.com/office/drawing/2014/main" id="{29A4330C-C807-4AF6-AFBA-CF5F9817D954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86" r:id="rId9"/>
    <p:sldLayoutId id="2147483687" r:id="rId10"/>
    <p:sldLayoutId id="2147483688" r:id="rId11"/>
    <p:sldLayoutId id="2147483679" r:id="rId12"/>
    <p:sldLayoutId id="2147483772" r:id="rId13"/>
    <p:sldLayoutId id="21474837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_Fundo_Vermelho">
            <a:extLst>
              <a:ext uri="{FF2B5EF4-FFF2-40B4-BE49-F238E27FC236}">
                <a16:creationId xmlns:a16="http://schemas.microsoft.com/office/drawing/2014/main" id="{4C05181F-12E7-481B-9753-29A4AC6E90BD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70" r:id="rId13"/>
    <p:sldLayoutId id="21474837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0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0" r:id="rId3"/>
    <p:sldLayoutId id="21474837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2" r:id="rId2"/>
    <p:sldLayoutId id="2147483753" r:id="rId3"/>
    <p:sldLayoutId id="2147483754" r:id="rId4"/>
    <p:sldLayoutId id="2147483763" r:id="rId5"/>
    <p:sldLayoutId id="2147483764" r:id="rId6"/>
    <p:sldLayoutId id="2147483755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cpuid.com/softwares/cpu-z.html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erbenchmark.com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0DC1942-974F-4188-8BC4-351226E5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12"/>
            <a:ext cx="9144000" cy="1647888"/>
          </a:xfrm>
        </p:spPr>
        <p:txBody>
          <a:bodyPr>
            <a:normAutofit/>
          </a:bodyPr>
          <a:lstStyle/>
          <a:p>
            <a:r>
              <a:rPr lang="pt-BR" sz="4400" dirty="0"/>
              <a:t>Curso Técnico de Desenvolvimento de Sistemas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7E7FF44A-EB5F-4755-8623-D9560B9F6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71966"/>
          </a:xfrm>
        </p:spPr>
        <p:txBody>
          <a:bodyPr>
            <a:normAutofit/>
          </a:bodyPr>
          <a:lstStyle/>
          <a:p>
            <a:r>
              <a:rPr lang="pt-BR" sz="2000" dirty="0"/>
              <a:t>UC: Hardware e Redes (HARE) – Primeiro Termo</a:t>
            </a:r>
          </a:p>
          <a:p>
            <a:r>
              <a:rPr lang="pt-BR" sz="2000" dirty="0"/>
              <a:t>Aula 4 – Processador e memória</a:t>
            </a:r>
          </a:p>
          <a:p>
            <a:endParaRPr lang="pt-BR" sz="2000" dirty="0"/>
          </a:p>
          <a:p>
            <a:r>
              <a:rPr lang="pt-BR" sz="2000" dirty="0"/>
              <a:t>Prof. Douglas Gaspar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Velocidade de </a:t>
            </a:r>
            <a:r>
              <a:rPr lang="pt-BR" sz="2800" dirty="0" err="1"/>
              <a:t>clock</a:t>
            </a: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Medido em Hertz (Hz) é a velocidade máxima em que o processador pode funcionar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FSB (Front-</a:t>
            </a:r>
            <a:r>
              <a:rPr lang="pt-BR" sz="2800" dirty="0" err="1"/>
              <a:t>side</a:t>
            </a:r>
            <a:r>
              <a:rPr lang="pt-BR" sz="2800" dirty="0"/>
              <a:t> Bus)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Velocidade do barramento que interliga o processador ao chipset que controla a memória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BSB (Back-</a:t>
            </a:r>
            <a:r>
              <a:rPr lang="pt-BR" sz="2800" dirty="0" err="1"/>
              <a:t>side</a:t>
            </a:r>
            <a:r>
              <a:rPr lang="pt-BR" sz="2800" dirty="0"/>
              <a:t> Bus)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Velocidade do barramento interno que interliga o processador ao cache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Principais nomenclaturas	</a:t>
            </a:r>
          </a:p>
        </p:txBody>
      </p:sp>
    </p:spTree>
    <p:extLst>
      <p:ext uri="{BB962C8B-B14F-4D97-AF65-F5344CB8AC3E}">
        <p14:creationId xmlns:p14="http://schemas.microsoft.com/office/powerpoint/2010/main" val="158585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Quantidade de núcleos de um processador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APU (</a:t>
            </a:r>
            <a:r>
              <a:rPr lang="pt-BR" sz="2800" dirty="0" err="1"/>
              <a:t>Accelerated</a:t>
            </a:r>
            <a:r>
              <a:rPr lang="pt-BR" sz="2800" dirty="0"/>
              <a:t> </a:t>
            </a:r>
            <a:r>
              <a:rPr lang="pt-BR" sz="2800" dirty="0" err="1"/>
              <a:t>Processing</a:t>
            </a:r>
            <a:r>
              <a:rPr lang="pt-BR" sz="2800" dirty="0"/>
              <a:t> Unit)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Processador que contém placa gráfica embutida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Principais nomenclaturas	</a:t>
            </a:r>
          </a:p>
        </p:txBody>
      </p:sp>
    </p:spTree>
    <p:extLst>
      <p:ext uri="{BB962C8B-B14F-4D97-AF65-F5344CB8AC3E}">
        <p14:creationId xmlns:p14="http://schemas.microsoft.com/office/powerpoint/2010/main" val="23699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Memória cache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Memória interna no processador do tipo </a:t>
            </a:r>
            <a:r>
              <a:rPr lang="pt-BR" sz="2800" dirty="0" err="1"/>
              <a:t>Static</a:t>
            </a:r>
            <a:r>
              <a:rPr lang="pt-BR" sz="2800" dirty="0"/>
              <a:t> RAM, que são muito mais rápidas que as memórias RAM convencionais, mas são muito mais caras.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O processador possui o circuito controlador de cache, que pega os dados mais utilizados na memória RAM e armazena no cache, assim quando o processador necessitam acessar os dados que estejam no cache, e feito de forma muito mais rápida, do que acessar os dados na memória RAM.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Principais nomenclaturas	</a:t>
            </a:r>
          </a:p>
        </p:txBody>
      </p:sp>
    </p:spTree>
    <p:extLst>
      <p:ext uri="{BB962C8B-B14F-4D97-AF65-F5344CB8AC3E}">
        <p14:creationId xmlns:p14="http://schemas.microsoft.com/office/powerpoint/2010/main" val="122016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</a:t>
            </a:r>
          </a:p>
        </p:txBody>
      </p:sp>
      <p:pic>
        <p:nvPicPr>
          <p:cNvPr id="4" name="Imagem 3" descr="Recorte de Tela">
            <a:extLst>
              <a:ext uri="{FF2B5EF4-FFF2-40B4-BE49-F238E27FC236}">
                <a16:creationId xmlns:a16="http://schemas.microsoft.com/office/drawing/2014/main" id="{9EC5B9B7-BA9B-477B-9758-5ABC63CB2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26" y="1580072"/>
            <a:ext cx="9772591" cy="41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8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Criada pela Intel, o processador com esta é tratado pelo sistema operacional como dois processadores ao invés de      apenas um único processador.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Como um exemplo atual, poderíamos utilizar os processadores Core i7 da Intel, que apesar de possuírem quatro núcleos físicos, emulam o funcionamento de oito processadores.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Tecnologia </a:t>
            </a:r>
            <a:r>
              <a:rPr lang="pt-BR" b="1" dirty="0" err="1"/>
              <a:t>Hyper</a:t>
            </a:r>
            <a:r>
              <a:rPr lang="pt-BR" b="1" dirty="0"/>
              <a:t> </a:t>
            </a:r>
            <a:r>
              <a:rPr lang="pt-BR" b="1" dirty="0" err="1"/>
              <a:t>Threading</a:t>
            </a:r>
            <a:r>
              <a:rPr lang="pt-BR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4635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0DC1942-974F-4188-8BC4-351226E5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12"/>
            <a:ext cx="9144000" cy="1647888"/>
          </a:xfrm>
        </p:spPr>
        <p:txBody>
          <a:bodyPr>
            <a:normAutofit/>
          </a:bodyPr>
          <a:lstStyle/>
          <a:p>
            <a:r>
              <a:rPr lang="pt-BR" sz="4400" dirty="0"/>
              <a:t>Memórias</a:t>
            </a:r>
          </a:p>
        </p:txBody>
      </p:sp>
      <p:pic>
        <p:nvPicPr>
          <p:cNvPr id="6" name="Espaço Reservado para Conteúdo 3" descr="Recorte de Tela">
            <a:extLst>
              <a:ext uri="{FF2B5EF4-FFF2-40B4-BE49-F238E27FC236}">
                <a16:creationId xmlns:a16="http://schemas.microsoft.com/office/drawing/2014/main" id="{018E7B69-BADA-4D28-8DE0-7AACC893CC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74" y="1848726"/>
            <a:ext cx="5609430" cy="42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3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memória é o dispositivo utilizado para armazenar dados enquanto os aplicativos estão em uso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acesso a dados da memória é mais rápido que o acesso/busca dos dados em discos (HDs)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Para que serve?</a:t>
            </a:r>
          </a:p>
        </p:txBody>
      </p:sp>
    </p:spTree>
    <p:extLst>
      <p:ext uri="{BB962C8B-B14F-4D97-AF65-F5344CB8AC3E}">
        <p14:creationId xmlns:p14="http://schemas.microsoft.com/office/powerpoint/2010/main" val="266823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RAM (Random Memory Access)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Memória</a:t>
            </a:r>
            <a:r>
              <a:rPr lang="en-US" sz="2800" dirty="0"/>
              <a:t> </a:t>
            </a:r>
            <a:r>
              <a:rPr lang="en-US" sz="2800" dirty="0" err="1"/>
              <a:t>chamada</a:t>
            </a:r>
            <a:r>
              <a:rPr lang="en-US" sz="2800" dirty="0"/>
              <a:t> de </a:t>
            </a:r>
            <a:r>
              <a:rPr lang="en-US" sz="2800" dirty="0" err="1"/>
              <a:t>volátil</a:t>
            </a:r>
            <a:r>
              <a:rPr lang="en-US" sz="2800" dirty="0"/>
              <a:t>, </a:t>
            </a:r>
            <a:r>
              <a:rPr lang="en-US" sz="2800" dirty="0" err="1"/>
              <a:t>ou</a:t>
            </a:r>
            <a:r>
              <a:rPr lang="en-US" sz="2800" dirty="0"/>
              <a:t> </a:t>
            </a:r>
            <a:r>
              <a:rPr lang="en-US" sz="2800" dirty="0" err="1"/>
              <a:t>seja</a:t>
            </a:r>
            <a:r>
              <a:rPr lang="en-US" sz="2800" dirty="0"/>
              <a:t>, </a:t>
            </a:r>
            <a:r>
              <a:rPr lang="en-US" sz="2800" dirty="0" err="1"/>
              <a:t>os</a:t>
            </a:r>
            <a:r>
              <a:rPr lang="en-US" sz="2800" dirty="0"/>
              <a:t> dados </a:t>
            </a:r>
            <a:r>
              <a:rPr lang="en-US" sz="2800" dirty="0" err="1"/>
              <a:t>são</a:t>
            </a:r>
            <a:r>
              <a:rPr lang="en-US" sz="2800" dirty="0"/>
              <a:t> </a:t>
            </a:r>
            <a:r>
              <a:rPr lang="en-US" sz="2800" dirty="0" err="1"/>
              <a:t>limpos</a:t>
            </a:r>
            <a:r>
              <a:rPr lang="en-US" sz="2800" dirty="0"/>
              <a:t> </a:t>
            </a:r>
            <a:r>
              <a:rPr lang="en-US" sz="2800" dirty="0" err="1"/>
              <a:t>assim</a:t>
            </a:r>
            <a:r>
              <a:rPr lang="en-US" sz="2800" dirty="0"/>
              <a:t> que o </a:t>
            </a:r>
            <a:r>
              <a:rPr lang="en-US" sz="2800" dirty="0" err="1"/>
              <a:t>computador</a:t>
            </a:r>
            <a:r>
              <a:rPr lang="en-US" sz="2800" dirty="0"/>
              <a:t> é </a:t>
            </a:r>
            <a:r>
              <a:rPr lang="en-US" sz="2800" dirty="0" err="1"/>
              <a:t>desligado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ROM (Read Only Memory)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Memória</a:t>
            </a:r>
            <a:r>
              <a:rPr lang="en-US" sz="2800" dirty="0"/>
              <a:t> </a:t>
            </a:r>
            <a:r>
              <a:rPr lang="en-US" sz="2800" dirty="0" err="1"/>
              <a:t>não</a:t>
            </a:r>
            <a:r>
              <a:rPr lang="en-US" sz="2800" dirty="0"/>
              <a:t> </a:t>
            </a:r>
            <a:r>
              <a:rPr lang="en-US" sz="2800" dirty="0" err="1"/>
              <a:t>volátil</a:t>
            </a:r>
            <a:r>
              <a:rPr lang="en-US" sz="2800" dirty="0"/>
              <a:t>, </a:t>
            </a:r>
            <a:r>
              <a:rPr lang="en-US" sz="2800" dirty="0" err="1"/>
              <a:t>ou</a:t>
            </a:r>
            <a:r>
              <a:rPr lang="en-US" sz="2800" dirty="0"/>
              <a:t> </a:t>
            </a:r>
            <a:r>
              <a:rPr lang="en-US" sz="2800" dirty="0" err="1"/>
              <a:t>seja</a:t>
            </a:r>
            <a:r>
              <a:rPr lang="en-US" sz="2800" dirty="0"/>
              <a:t>, </a:t>
            </a:r>
            <a:r>
              <a:rPr lang="en-US" sz="2800" dirty="0" err="1"/>
              <a:t>não</a:t>
            </a:r>
            <a:r>
              <a:rPr lang="en-US" sz="2800" dirty="0"/>
              <a:t> </a:t>
            </a:r>
            <a:r>
              <a:rPr lang="en-US" sz="2800" dirty="0" err="1"/>
              <a:t>perde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dados </a:t>
            </a:r>
            <a:r>
              <a:rPr lang="en-US" sz="2800" dirty="0" err="1"/>
              <a:t>mesmo</a:t>
            </a:r>
            <a:r>
              <a:rPr lang="en-US" sz="2800" dirty="0"/>
              <a:t> que o </a:t>
            </a:r>
            <a:r>
              <a:rPr lang="en-US" sz="2800" dirty="0" err="1"/>
              <a:t>computador</a:t>
            </a:r>
            <a:r>
              <a:rPr lang="en-US" sz="2800" dirty="0"/>
              <a:t> </a:t>
            </a:r>
            <a:r>
              <a:rPr lang="en-US" sz="2800" dirty="0" err="1"/>
              <a:t>seja</a:t>
            </a:r>
            <a:r>
              <a:rPr lang="en-US" sz="2800" dirty="0"/>
              <a:t> </a:t>
            </a:r>
            <a:r>
              <a:rPr lang="en-US" sz="2800" dirty="0" err="1"/>
              <a:t>desligado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Exemplo</a:t>
            </a:r>
            <a:r>
              <a:rPr lang="en-US" sz="2800" dirty="0"/>
              <a:t>: </a:t>
            </a:r>
            <a:r>
              <a:rPr lang="en-US" sz="2800" dirty="0" err="1"/>
              <a:t>memória</a:t>
            </a:r>
            <a:r>
              <a:rPr lang="en-US" sz="2800" dirty="0"/>
              <a:t> da BIOS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</a:t>
            </a:r>
          </a:p>
        </p:txBody>
      </p:sp>
      <p:pic>
        <p:nvPicPr>
          <p:cNvPr id="4" name="Imagem 3" descr="Recorte de Tela">
            <a:extLst>
              <a:ext uri="{FF2B5EF4-FFF2-40B4-BE49-F238E27FC236}">
                <a16:creationId xmlns:a16="http://schemas.microsoft.com/office/drawing/2014/main" id="{1DD19398-E736-4025-BEFE-CD684D6A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44" y="3875267"/>
            <a:ext cx="2851736" cy="1897415"/>
          </a:xfrm>
          <a:prstGeom prst="rect">
            <a:avLst/>
          </a:prstGeom>
        </p:spPr>
      </p:pic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2E103081-C82B-4A69-B0DD-247658869CAD}"/>
              </a:ext>
            </a:extLst>
          </p:cNvPr>
          <p:cNvSpPr/>
          <p:nvPr/>
        </p:nvSpPr>
        <p:spPr>
          <a:xfrm rot="961353">
            <a:off x="6117727" y="4620941"/>
            <a:ext cx="3187321" cy="60602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23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Após serem soldados em uma placa de circuito os chips de memória são chamados módulo de memória.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Este módulo deve ser encaixado no slot (barramento) na </a:t>
            </a:r>
            <a:r>
              <a:rPr lang="pt-BR" sz="2800" dirty="0" err="1"/>
              <a:t>placa-mãe</a:t>
            </a:r>
            <a:r>
              <a:rPr lang="pt-BR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Existem atualmente 5 tipos de módulos (montagens)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Módulos de memória</a:t>
            </a:r>
          </a:p>
        </p:txBody>
      </p:sp>
    </p:spTree>
    <p:extLst>
      <p:ext uri="{BB962C8B-B14F-4D97-AF65-F5344CB8AC3E}">
        <p14:creationId xmlns:p14="http://schemas.microsoft.com/office/powerpoint/2010/main" val="218119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SIPP (Single </a:t>
            </a:r>
            <a:r>
              <a:rPr lang="pt-BR" sz="2800" dirty="0" err="1"/>
              <a:t>In-Line</a:t>
            </a:r>
            <a:r>
              <a:rPr lang="pt-BR" sz="2800" dirty="0"/>
              <a:t> Pins </a:t>
            </a:r>
            <a:r>
              <a:rPr lang="pt-BR" sz="2800" dirty="0" err="1"/>
              <a:t>Package</a:t>
            </a:r>
            <a:r>
              <a:rPr lang="pt-BR" sz="28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é um dos primeiros tipos de módulos que chegaram ao mercado, formado por chips com encapsulamento DIP. Estas memórias são soldadas na placa mãe.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Módulos de memória - SIPP</a:t>
            </a:r>
          </a:p>
        </p:txBody>
      </p:sp>
      <p:pic>
        <p:nvPicPr>
          <p:cNvPr id="4" name="Imagem 3" descr="Recorte de Tela">
            <a:extLst>
              <a:ext uri="{FF2B5EF4-FFF2-40B4-BE49-F238E27FC236}">
                <a16:creationId xmlns:a16="http://schemas.microsoft.com/office/drawing/2014/main" id="{8662CF46-B539-46BC-9B1A-47DCAF146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74" y="2970057"/>
            <a:ext cx="7040251" cy="25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9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1871E4D-CEC6-4012-9140-93E735271A9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Nessa aula será(</a:t>
            </a:r>
            <a:r>
              <a:rPr lang="pt-BR" dirty="0" err="1"/>
              <a:t>ão</a:t>
            </a:r>
            <a:r>
              <a:rPr lang="pt-BR" dirty="0"/>
              <a:t>) abordado(s) o(s) seguinte(s) assunto(s) - (Conhecimento(s)):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Arquitetura (Processador de dados, placas de expansão)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Relacionados a(os) seguinte(s) Fundamento(s) Técnico(s) e Científico(s):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Identificar as arquiteturas de hardware e suas funcionalidades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420B8F-E691-4E5E-BC23-E107C3F8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Contextualização com o plano de aula</a:t>
            </a:r>
          </a:p>
        </p:txBody>
      </p:sp>
    </p:spTree>
    <p:extLst>
      <p:ext uri="{BB962C8B-B14F-4D97-AF65-F5344CB8AC3E}">
        <p14:creationId xmlns:p14="http://schemas.microsoft.com/office/powerpoint/2010/main" val="290379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SIMM (Single </a:t>
            </a:r>
            <a:r>
              <a:rPr lang="pt-BR" sz="2800" dirty="0" err="1"/>
              <a:t>In-Line</a:t>
            </a:r>
            <a:r>
              <a:rPr lang="pt-BR" sz="2800" dirty="0"/>
              <a:t> </a:t>
            </a:r>
            <a:r>
              <a:rPr lang="pt-BR" sz="2800" dirty="0" err="1"/>
              <a:t>Memory</a:t>
            </a:r>
            <a:r>
              <a:rPr lang="pt-BR" sz="2800" dirty="0"/>
              <a:t> Module)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módulos deste tipo não eram soldados, mas encaixados na placa mãe. A primeira versão continha 30 terminais de contato (SIMM de 30 vias), posteriormente surgiu uma versão com 72 pinos.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Módulos de memória - SIMM</a:t>
            </a:r>
          </a:p>
        </p:txBody>
      </p:sp>
      <p:pic>
        <p:nvPicPr>
          <p:cNvPr id="5" name="Imagem 4" descr="Recorte de Tela">
            <a:extLst>
              <a:ext uri="{FF2B5EF4-FFF2-40B4-BE49-F238E27FC236}">
                <a16:creationId xmlns:a16="http://schemas.microsoft.com/office/drawing/2014/main" id="{4C65CB4D-2755-4196-847E-622E20100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17" y="3119636"/>
            <a:ext cx="8024365" cy="25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3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DIMM (Double </a:t>
            </a:r>
            <a:r>
              <a:rPr lang="pt-BR" sz="2800" dirty="0" err="1"/>
              <a:t>In-Line</a:t>
            </a:r>
            <a:r>
              <a:rPr lang="pt-BR" sz="2800" dirty="0"/>
              <a:t> </a:t>
            </a:r>
            <a:r>
              <a:rPr lang="pt-BR" sz="2800" dirty="0" err="1"/>
              <a:t>Memory</a:t>
            </a:r>
            <a:r>
              <a:rPr lang="pt-BR" sz="2800" dirty="0"/>
              <a:t> Module)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os módulos DIMM levam esse nome por terem terminais de contatos em ambos os lados do módulo. São capazes de transmitir 64 bits por vez. Este padrão é atualmente utilizado nos módulos de memória DDR.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Módulos de memória - DIMM</a:t>
            </a:r>
          </a:p>
        </p:txBody>
      </p:sp>
      <p:pic>
        <p:nvPicPr>
          <p:cNvPr id="6" name="Imagem 5" descr="Recorte de Tela">
            <a:extLst>
              <a:ext uri="{FF2B5EF4-FFF2-40B4-BE49-F238E27FC236}">
                <a16:creationId xmlns:a16="http://schemas.microsoft.com/office/drawing/2014/main" id="{9105AE13-0013-4708-A0EC-B5C4C6ADA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95" y="3065504"/>
            <a:ext cx="7456209" cy="27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SODIMM (</a:t>
            </a:r>
            <a:r>
              <a:rPr lang="pt-BR" sz="2800" dirty="0" err="1"/>
              <a:t>Small</a:t>
            </a:r>
            <a:r>
              <a:rPr lang="pt-BR" sz="2800" dirty="0"/>
              <a:t> </a:t>
            </a:r>
            <a:r>
              <a:rPr lang="pt-BR" sz="2800" dirty="0" err="1"/>
              <a:t>Outline</a:t>
            </a:r>
            <a:r>
              <a:rPr lang="pt-BR" sz="2800" dirty="0"/>
              <a:t> Double </a:t>
            </a:r>
            <a:r>
              <a:rPr lang="pt-BR" sz="2800" dirty="0" err="1"/>
              <a:t>In-Line</a:t>
            </a:r>
            <a:r>
              <a:rPr lang="pt-BR" sz="2800" dirty="0"/>
              <a:t> </a:t>
            </a:r>
            <a:r>
              <a:rPr lang="pt-BR" sz="2800" dirty="0" err="1"/>
              <a:t>Memory</a:t>
            </a:r>
            <a:r>
              <a:rPr lang="pt-BR" sz="2800" dirty="0"/>
              <a:t> Module)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Possuem as mesmas características do DIMM mas em um tamanho menor, utilizada principalmente em notebooks.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Módulos de memória - SODIMM</a:t>
            </a:r>
          </a:p>
        </p:txBody>
      </p:sp>
      <p:pic>
        <p:nvPicPr>
          <p:cNvPr id="5" name="Imagem 4" descr="Recorte de Tela">
            <a:extLst>
              <a:ext uri="{FF2B5EF4-FFF2-40B4-BE49-F238E27FC236}">
                <a16:creationId xmlns:a16="http://schemas.microsoft.com/office/drawing/2014/main" id="{08488F9E-B31C-4585-8375-87B765CD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57" y="3071970"/>
            <a:ext cx="5376885" cy="250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23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/>
              <a:t>SDRAM</a:t>
            </a:r>
            <a:r>
              <a:rPr lang="pt-BR" sz="2800" dirty="0"/>
              <a:t> (</a:t>
            </a:r>
            <a:r>
              <a:rPr lang="pt-BR" sz="2800" dirty="0" err="1"/>
              <a:t>Synchronous</a:t>
            </a:r>
            <a:r>
              <a:rPr lang="pt-BR" sz="2800" dirty="0"/>
              <a:t> </a:t>
            </a:r>
            <a:r>
              <a:rPr lang="pt-BR" sz="2800" dirty="0" err="1"/>
              <a:t>Dynamic</a:t>
            </a:r>
            <a:r>
              <a:rPr lang="pt-BR" sz="2800" dirty="0"/>
              <a:t> </a:t>
            </a:r>
            <a:r>
              <a:rPr lang="pt-BR" sz="2800" dirty="0" err="1"/>
              <a:t>Random</a:t>
            </a:r>
            <a:r>
              <a:rPr lang="pt-BR" sz="2800" dirty="0"/>
              <a:t> Access </a:t>
            </a:r>
            <a:r>
              <a:rPr lang="pt-BR" sz="2800" dirty="0" err="1"/>
              <a:t>Memory</a:t>
            </a:r>
            <a:r>
              <a:rPr lang="pt-BR" sz="28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Trabalham de forma sincronizada com o processador, esta tecnologia classifica a memória pela sua velocidade de trabalho (</a:t>
            </a:r>
            <a:r>
              <a:rPr lang="pt-BR" sz="2800" dirty="0" err="1"/>
              <a:t>clock</a:t>
            </a:r>
            <a:r>
              <a:rPr lang="pt-BR" sz="28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/>
              <a:t>DDR SDRAM </a:t>
            </a:r>
            <a:r>
              <a:rPr lang="pt-BR" sz="2800" dirty="0"/>
              <a:t>(Double Data Rate SDRAM)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memória que consegue trabalhar com 2º dobro de dados em cada ciclo (</a:t>
            </a:r>
            <a:r>
              <a:rPr lang="pt-BR" sz="2800" dirty="0" err="1"/>
              <a:t>clock</a:t>
            </a:r>
            <a:r>
              <a:rPr lang="pt-BR" sz="2800" dirty="0"/>
              <a:t>).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Tecnologias de acesso</a:t>
            </a:r>
          </a:p>
        </p:txBody>
      </p:sp>
    </p:spTree>
    <p:extLst>
      <p:ext uri="{BB962C8B-B14F-4D97-AF65-F5344CB8AC3E}">
        <p14:creationId xmlns:p14="http://schemas.microsoft.com/office/powerpoint/2010/main" val="4063930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/>
              <a:t>DDR2 SDRAM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dirty="0">
                <a:latin typeface="Montserrat Light" panose="00000400000000000000" pitchFamily="2" charset="0"/>
              </a:rPr>
              <a:t>Consegue trabalhar com 4 operações em cada ciclo de </a:t>
            </a:r>
            <a:r>
              <a:rPr lang="pt-BR" sz="2800" b="1" dirty="0" err="1">
                <a:latin typeface="Montserrat Light" panose="00000400000000000000" pitchFamily="2" charset="0"/>
              </a:rPr>
              <a:t>clock</a:t>
            </a:r>
            <a:r>
              <a:rPr lang="pt-BR" sz="2800" b="1" dirty="0">
                <a:latin typeface="Montserrat Light" panose="00000400000000000000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/>
              <a:t>DDR3 SDRAM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Consegue trabalhar com 8 bits (operações) em cada ciclo de </a:t>
            </a:r>
            <a:r>
              <a:rPr lang="pt-BR" sz="2800" dirty="0" err="1"/>
              <a:t>clock</a:t>
            </a:r>
            <a:r>
              <a:rPr lang="pt-BR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/>
              <a:t>DDR4 SDRAM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Consegue trabalhar com 16 bits a cada pulso de </a:t>
            </a:r>
            <a:r>
              <a:rPr lang="pt-BR" sz="2800" dirty="0" err="1"/>
              <a:t>clock</a:t>
            </a:r>
            <a:r>
              <a:rPr lang="pt-BR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Tecnologias de acesso</a:t>
            </a:r>
          </a:p>
        </p:txBody>
      </p:sp>
    </p:spTree>
    <p:extLst>
      <p:ext uri="{BB962C8B-B14F-4D97-AF65-F5344CB8AC3E}">
        <p14:creationId xmlns:p14="http://schemas.microsoft.com/office/powerpoint/2010/main" val="364813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Tecnologias de acesso - modelos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402C958-61BC-4D7D-BA74-A2F598A4CDD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Espaço Reservado para Conteúdo 6" descr="Recorte de Tela">
            <a:extLst>
              <a:ext uri="{FF2B5EF4-FFF2-40B4-BE49-F238E27FC236}">
                <a16:creationId xmlns:a16="http://schemas.microsoft.com/office/drawing/2014/main" id="{366DE454-16D8-4401-99E1-72E693BC1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5" y="1085318"/>
            <a:ext cx="6491190" cy="470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7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Este recurso que permite ao chipset efetuar uma comunicação com dois canais de memória ao mesmo tempo, ou seja, utilizam o dobro da largura de dados do barramento.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Esta Tecnologia só funciona com memórias trabalhando em pares.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Dual </a:t>
            </a:r>
            <a:r>
              <a:rPr lang="pt-BR" dirty="0" err="1"/>
              <a:t>channel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994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manual da </a:t>
            </a:r>
            <a:r>
              <a:rPr lang="pt-BR" sz="2800" dirty="0" err="1"/>
              <a:t>placa-mãe</a:t>
            </a:r>
            <a:r>
              <a:rPr lang="pt-BR" sz="2800" dirty="0"/>
              <a:t> deve informar onde devem ser instalados os módulos em pares mas, geralmente, são identificados pelas mesmas cores.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Dual </a:t>
            </a:r>
            <a:r>
              <a:rPr lang="pt-BR" dirty="0" err="1"/>
              <a:t>channel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9F7E39C-CA7F-4A9A-8EEE-6DA5BAE2E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9215" y="2278950"/>
            <a:ext cx="5750237" cy="437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 descr="Recorte de Tela">
            <a:extLst>
              <a:ext uri="{FF2B5EF4-FFF2-40B4-BE49-F238E27FC236}">
                <a16:creationId xmlns:a16="http://schemas.microsoft.com/office/drawing/2014/main" id="{490A8ABF-D25C-43BB-804B-03859EE17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63" y="2589167"/>
            <a:ext cx="4080658" cy="270405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C28C14A-896B-4F42-93BD-54C3AFDF3705}"/>
              </a:ext>
            </a:extLst>
          </p:cNvPr>
          <p:cNvSpPr/>
          <p:nvPr/>
        </p:nvSpPr>
        <p:spPr>
          <a:xfrm>
            <a:off x="3451538" y="4910498"/>
            <a:ext cx="3327914" cy="12148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278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Ao instalar a Memória, deve se ter cuidado ao manusear e conectar no Slot, Prestando atenção no encaixe 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Instalação dos módulos de memória</a:t>
            </a:r>
          </a:p>
        </p:txBody>
      </p:sp>
      <p:pic>
        <p:nvPicPr>
          <p:cNvPr id="7" name="Espaço Reservado para Conteúdo 3">
            <a:extLst>
              <a:ext uri="{FF2B5EF4-FFF2-40B4-BE49-F238E27FC236}">
                <a16:creationId xmlns:a16="http://schemas.microsoft.com/office/drawing/2014/main" id="{9094ED17-4596-4BF4-A8CB-9E502038E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747" y="2111732"/>
            <a:ext cx="6922506" cy="3904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342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/>
              <a:t>PROM</a:t>
            </a:r>
            <a:r>
              <a:rPr lang="pt-BR" sz="2800" dirty="0"/>
              <a:t> (</a:t>
            </a:r>
            <a:r>
              <a:rPr lang="pt-BR" sz="2800" dirty="0" err="1"/>
              <a:t>Programmable</a:t>
            </a:r>
            <a:r>
              <a:rPr lang="pt-BR" sz="2800" dirty="0"/>
              <a:t> </a:t>
            </a:r>
            <a:r>
              <a:rPr lang="pt-BR" sz="2800" dirty="0" err="1"/>
              <a:t>Read</a:t>
            </a:r>
            <a:r>
              <a:rPr lang="pt-BR" sz="2800" dirty="0"/>
              <a:t>-Only </a:t>
            </a:r>
            <a:r>
              <a:rPr lang="pt-BR" sz="2800" dirty="0" err="1"/>
              <a:t>Memory</a:t>
            </a:r>
            <a:r>
              <a:rPr lang="pt-BR" sz="28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Memória que pode ser programável para não permite que os dados sejam apagados após gravados uma vez.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Podemos comparar a um CD-R ou DVD-R que, depois de gravado, só pode ser lido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memórias ROM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48AF82-09DB-44BB-A0DC-391EBC35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r="7860"/>
          <a:stretch/>
        </p:blipFill>
        <p:spPr>
          <a:xfrm>
            <a:off x="4187907" y="3429000"/>
            <a:ext cx="4015935" cy="208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1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Os processadores tem função de gerenciar o computador, executando instruções, cálculos e decisões lógicas solicitadas.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Usamos a palavra solicitadas, pois o processador não faz nada sozinho alguém precisa informar o que ele deve fazer, e no caso do computador o Sistema Operacional e os Aplicativos são quem solicitam as instruções, que podem ser pedidas pelo usuário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Microprocessador</a:t>
            </a:r>
          </a:p>
        </p:txBody>
      </p:sp>
    </p:spTree>
    <p:extLst>
      <p:ext uri="{BB962C8B-B14F-4D97-AF65-F5344CB8AC3E}">
        <p14:creationId xmlns:p14="http://schemas.microsoft.com/office/powerpoint/2010/main" val="417808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/>
              <a:t>EPROM</a:t>
            </a:r>
            <a:r>
              <a:rPr lang="pt-BR" sz="2800" dirty="0"/>
              <a:t> (</a:t>
            </a:r>
            <a:r>
              <a:rPr lang="pt-BR" sz="2800" dirty="0" err="1"/>
              <a:t>Erasable</a:t>
            </a:r>
            <a:r>
              <a:rPr lang="pt-BR" sz="2800" dirty="0"/>
              <a:t> </a:t>
            </a:r>
            <a:r>
              <a:rPr lang="pt-BR" sz="2800" dirty="0" err="1"/>
              <a:t>Programmable</a:t>
            </a:r>
            <a:r>
              <a:rPr lang="pt-BR" sz="2800" dirty="0"/>
              <a:t> </a:t>
            </a:r>
            <a:r>
              <a:rPr lang="pt-BR" sz="2800" dirty="0" err="1"/>
              <a:t>Read</a:t>
            </a:r>
            <a:r>
              <a:rPr lang="pt-BR" sz="2800" dirty="0"/>
              <a:t>-Only </a:t>
            </a:r>
            <a:r>
              <a:rPr lang="pt-BR" sz="2800" dirty="0" err="1"/>
              <a:t>Memory</a:t>
            </a:r>
            <a:r>
              <a:rPr lang="pt-BR" sz="28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Memória que permite a regravação de dados. Seus dados podem ser apagados ao ser exposta em luz ultravioleta por um determinado tempo.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memórias ROM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F5E68B-AFFD-4BB9-A73E-BF8B71F6A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2" b="12393"/>
          <a:stretch/>
        </p:blipFill>
        <p:spPr>
          <a:xfrm>
            <a:off x="3837463" y="3030603"/>
            <a:ext cx="4517074" cy="27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23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/>
              <a:t>EEPROM</a:t>
            </a:r>
            <a:r>
              <a:rPr lang="pt-BR" sz="2800" dirty="0"/>
              <a:t> (</a:t>
            </a:r>
            <a:r>
              <a:rPr lang="pt-BR" sz="2800" dirty="0" err="1"/>
              <a:t>Eletrically</a:t>
            </a:r>
            <a:r>
              <a:rPr lang="pt-BR" sz="2800" dirty="0"/>
              <a:t> </a:t>
            </a:r>
            <a:r>
              <a:rPr lang="pt-BR" sz="2800" dirty="0" err="1"/>
              <a:t>Erasable</a:t>
            </a:r>
            <a:r>
              <a:rPr lang="pt-BR" sz="2800" dirty="0"/>
              <a:t> </a:t>
            </a:r>
            <a:r>
              <a:rPr lang="pt-BR" sz="2800" dirty="0" err="1"/>
              <a:t>Programmable</a:t>
            </a:r>
            <a:r>
              <a:rPr lang="pt-BR" sz="2800" dirty="0"/>
              <a:t> </a:t>
            </a:r>
            <a:r>
              <a:rPr lang="pt-BR" sz="2800" dirty="0" err="1"/>
              <a:t>Read</a:t>
            </a:r>
            <a:r>
              <a:rPr lang="pt-BR" sz="2800" dirty="0"/>
              <a:t>-Only </a:t>
            </a:r>
            <a:r>
              <a:rPr lang="pt-BR" sz="2800" dirty="0" err="1"/>
              <a:t>Memory</a:t>
            </a:r>
            <a:r>
              <a:rPr lang="pt-BR" sz="28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Memória que permite a regravação de dados usando eletricidade. Usada na maioria dos dispositivos de armazenamento como SSD (Flash) e cartões de memória.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Tipos de memórias ROM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C094FC-DE6D-4A09-825F-4495CA536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2" b="6271"/>
          <a:stretch/>
        </p:blipFill>
        <p:spPr>
          <a:xfrm>
            <a:off x="7416225" y="3900822"/>
            <a:ext cx="2143125" cy="1771650"/>
          </a:xfrm>
          <a:prstGeom prst="rect">
            <a:avLst/>
          </a:prstGeom>
        </p:spPr>
      </p:pic>
      <p:pic>
        <p:nvPicPr>
          <p:cNvPr id="7" name="Imagem 6" descr="Recorte de Tela">
            <a:extLst>
              <a:ext uri="{FF2B5EF4-FFF2-40B4-BE49-F238E27FC236}">
                <a16:creationId xmlns:a16="http://schemas.microsoft.com/office/drawing/2014/main" id="{D07C1B1B-CACF-4316-8342-7EB31473F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37" y="3612725"/>
            <a:ext cx="2280278" cy="23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34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possível saber os módulos de memória que estão instalados em um computador bem como os modelos compatíveis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Também é possível descobrir o modelo do processador e da </a:t>
            </a:r>
            <a:r>
              <a:rPr lang="pt-BR" sz="2800" dirty="0" err="1"/>
              <a:t>placa-mãe</a:t>
            </a:r>
            <a:r>
              <a:rPr lang="pt-BR" sz="2800" dirty="0"/>
              <a:t> através de softwares ou documentação oficial do fabricante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Características do módulo instalado</a:t>
            </a:r>
          </a:p>
        </p:txBody>
      </p:sp>
    </p:spTree>
    <p:extLst>
      <p:ext uri="{BB962C8B-B14F-4D97-AF65-F5344CB8AC3E}">
        <p14:creationId xmlns:p14="http://schemas.microsoft.com/office/powerpoint/2010/main" val="3265209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No site </a:t>
            </a:r>
            <a:r>
              <a:rPr lang="pt-BR" sz="2800" dirty="0">
                <a:hlinkClick r:id="rId2"/>
              </a:rPr>
              <a:t>https://www.cpuid.com/softwares/cpu-z.html</a:t>
            </a:r>
            <a:r>
              <a:rPr lang="pt-BR" sz="2800" dirty="0"/>
              <a:t> é possível fazer o download do </a:t>
            </a:r>
            <a:r>
              <a:rPr lang="pt-BR" sz="2800" dirty="0" err="1"/>
              <a:t>CPUz</a:t>
            </a:r>
            <a:r>
              <a:rPr lang="pt-BR" sz="2800" dirty="0"/>
              <a:t> que irá listar as características do computador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Software - </a:t>
            </a:r>
            <a:r>
              <a:rPr lang="pt-BR" dirty="0" err="1"/>
              <a:t>CPUz</a:t>
            </a:r>
            <a:endParaRPr lang="pt-BR" dirty="0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065E89B-FCF7-420F-9510-D33D5F2D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7" y="2329380"/>
            <a:ext cx="39338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61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Procure por dispositivos de armazenamento (HDs) e as suas principais características, isto é, como funcionam, quais as formas de conexão e velocidades bem como compare as vantagens e desvantagens entre um HD mecânico </a:t>
            </a:r>
            <a:r>
              <a:rPr lang="pt-BR" sz="2800"/>
              <a:t>(HDD) e </a:t>
            </a:r>
            <a:r>
              <a:rPr lang="pt-BR" sz="2800" dirty="0"/>
              <a:t>um SSD.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2426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São classificados com relação a capacidade de bits que pode processar ao mesmo tempo.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8 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16 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32 bits (também identificados como x86)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64 bits (também identificados como x64)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Atualmente os processadores são fabricados com 64 bits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Categorias e divisões</a:t>
            </a:r>
          </a:p>
        </p:txBody>
      </p:sp>
    </p:spTree>
    <p:extLst>
      <p:ext uri="{BB962C8B-B14F-4D97-AF65-F5344CB8AC3E}">
        <p14:creationId xmlns:p14="http://schemas.microsoft.com/office/powerpoint/2010/main" val="798759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Os dois principais fabricantes de microprocessadores são a Intel (</a:t>
            </a:r>
            <a:r>
              <a:rPr lang="pt-BR" sz="2800" dirty="0" err="1"/>
              <a:t>Integrated</a:t>
            </a:r>
            <a:r>
              <a:rPr lang="pt-BR" sz="2800" dirty="0"/>
              <a:t> </a:t>
            </a:r>
            <a:r>
              <a:rPr lang="pt-BR" sz="2800" dirty="0" err="1"/>
              <a:t>Electronics</a:t>
            </a:r>
            <a:r>
              <a:rPr lang="pt-BR" sz="2800" dirty="0"/>
              <a:t>) e AMD (</a:t>
            </a:r>
            <a:r>
              <a:rPr lang="pt-BR" sz="2800" dirty="0" err="1"/>
              <a:t>Advanced</a:t>
            </a:r>
            <a:r>
              <a:rPr lang="pt-BR" sz="2800" dirty="0"/>
              <a:t> Micro Devices)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Principais fabricantes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63A303-7879-4A76-8874-DC85DD383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23" y="3058113"/>
            <a:ext cx="3277363" cy="19239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F6BDFB-C136-43CC-B585-E936CA24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25" y="2992361"/>
            <a:ext cx="2314899" cy="19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7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Foi fundada em 1969 e</a:t>
            </a:r>
            <a:r>
              <a:rPr lang="pt-BR" sz="2800" baseline="0" dirty="0"/>
              <a:t> a </a:t>
            </a:r>
            <a:r>
              <a:rPr lang="pt-BR" sz="2800" dirty="0"/>
              <a:t>segunda maior fabricante de CPUs x86 do mundo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Atualmente faz os CPU</a:t>
            </a:r>
            <a:r>
              <a:rPr lang="pt-BR" sz="2800" baseline="0" dirty="0"/>
              <a:t> </a:t>
            </a:r>
            <a:r>
              <a:rPr lang="pt-BR" sz="2800" b="1" i="1" dirty="0"/>
              <a:t>Athlon, </a:t>
            </a:r>
            <a:r>
              <a:rPr lang="pt-BR" sz="2800" b="1" i="1" dirty="0" err="1"/>
              <a:t>Phenom</a:t>
            </a:r>
            <a:r>
              <a:rPr lang="pt-BR" sz="2800" b="1" i="1" dirty="0"/>
              <a:t>, Sempron</a:t>
            </a:r>
            <a:r>
              <a:rPr lang="pt-BR" sz="2800" dirty="0"/>
              <a:t> para desktop e </a:t>
            </a:r>
            <a:r>
              <a:rPr lang="pt-BR" sz="2800" b="1" i="1" dirty="0" err="1"/>
              <a:t>Opteron</a:t>
            </a:r>
            <a:r>
              <a:rPr lang="pt-BR" sz="2800" dirty="0"/>
              <a:t> para servidores.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Em 2006 comprou a ATI por US$5,4 bilhões e passou a fabricar placas de vídeo.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Concorre diretamente com a Intel (CPU) e Nvidia (GPU).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AMD – Principais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45105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Foi fundada em 1968 e a maior fabricante do mundo e criadora de CPU modelo x86.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Atualmente fabrica os processadores Core i3, Core i5, Core i7, Celeron, Xeon.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Observação: O processador XEON (pronuncia-se </a:t>
            </a:r>
            <a:r>
              <a:rPr lang="pt-BR" sz="2800" dirty="0" err="1"/>
              <a:t>zion</a:t>
            </a:r>
            <a:r>
              <a:rPr lang="pt-BR" sz="2800" dirty="0"/>
              <a:t>) são fabricados para servidores da IBM, DELL e 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Intel – Principais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30474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AMD, na maioria, não possui placa de vídeo integrada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AMD, na maioria, possuem memória cache maior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AMD, na maioria, possuem melhor desempenho em trabalhos simultâneos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Intel, na maioria, possuem preços mais caros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Intel, na maioria, usam menos energia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AMD, na maioria, possuem melhor desempenho em trabalhos únicos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Intel e AMD – Principais diferenças</a:t>
            </a:r>
          </a:p>
        </p:txBody>
      </p:sp>
    </p:spTree>
    <p:extLst>
      <p:ext uri="{BB962C8B-B14F-4D97-AF65-F5344CB8AC3E}">
        <p14:creationId xmlns:p14="http://schemas.microsoft.com/office/powerpoint/2010/main" val="214393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917532" cy="5040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Benchmark é o processo de realizar testes e medições com os equipamentos de um computador. A ideia é atribuir uma nota para o desempenho final.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site: </a:t>
            </a:r>
            <a:r>
              <a:rPr lang="pt-BR" sz="2800" dirty="0">
                <a:hlinkClick r:id="rId2"/>
              </a:rPr>
              <a:t>https://www.userbenchmark.com/</a:t>
            </a:r>
            <a:r>
              <a:rPr lang="pt-BR" sz="2800" dirty="0"/>
              <a:t> possui uma lista de processadores e dispositivos que é possível comparar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Benchmark</a:t>
            </a:r>
          </a:p>
        </p:txBody>
      </p:sp>
    </p:spTree>
    <p:extLst>
      <p:ext uri="{BB962C8B-B14F-4D97-AF65-F5344CB8AC3E}">
        <p14:creationId xmlns:p14="http://schemas.microsoft.com/office/powerpoint/2010/main" val="2284387275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ENAI-SP - Tema Cinz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ENAI-SP - Tema Vermel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apas com imag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Fundos Lis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4E9A4F2BC4A3488E12E1EDDA9881CC" ma:contentTypeVersion="13" ma:contentTypeDescription="Crie um novo documento." ma:contentTypeScope="" ma:versionID="51136bbc89e3a0d69fb7e64aea836c76">
  <xsd:schema xmlns:xsd="http://www.w3.org/2001/XMLSchema" xmlns:xs="http://www.w3.org/2001/XMLSchema" xmlns:p="http://schemas.microsoft.com/office/2006/metadata/properties" xmlns:ns3="c5405684-500b-4834-bd14-d0bafa408ee0" xmlns:ns4="16e6f572-53b7-498f-b26c-7162b70d362d" targetNamespace="http://schemas.microsoft.com/office/2006/metadata/properties" ma:root="true" ma:fieldsID="9c7c883a16bd294b244293cd57bdaa07" ns3:_="" ns4:_="">
    <xsd:import namespace="c5405684-500b-4834-bd14-d0bafa408ee0"/>
    <xsd:import namespace="16e6f572-53b7-498f-b26c-7162b70d36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05684-500b-4834-bd14-d0bafa408e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f572-53b7-498f-b26c-7162b70d3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9B75AC-9E03-4358-B6FF-E8ADF3E64D04}">
  <ds:schemaRefs>
    <ds:schemaRef ds:uri="16e6f572-53b7-498f-b26c-7162b70d362d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5405684-500b-4834-bd14-d0bafa408ee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81655A4-22E1-4470-9A75-C86D1EE4BE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405684-500b-4834-bd14-d0bafa408ee0"/>
    <ds:schemaRef ds:uri="16e6f572-53b7-498f-b26c-7162b70d3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1430</Words>
  <Application>Microsoft Office PowerPoint</Application>
  <PresentationFormat>Widescreen</PresentationFormat>
  <Paragraphs>129</Paragraphs>
  <Slides>34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34</vt:i4>
      </vt:variant>
    </vt:vector>
  </HeadingPairs>
  <TitlesOfParts>
    <vt:vector size="50" baseType="lpstr">
      <vt:lpstr>Montserrat Light</vt:lpstr>
      <vt:lpstr>Gotham-Book</vt:lpstr>
      <vt:lpstr>Montserrat SemiBold</vt:lpstr>
      <vt:lpstr>Calibri</vt:lpstr>
      <vt:lpstr>Montserrat Medium</vt:lpstr>
      <vt:lpstr>Montserrat</vt:lpstr>
      <vt:lpstr>Montserrat Black</vt:lpstr>
      <vt:lpstr>Arial</vt:lpstr>
      <vt:lpstr>1_SENAI-SP - Tema Vermelho Fundo Branco</vt:lpstr>
      <vt:lpstr>2_SENAI-SP - Tema Cinza Fundo Branco</vt:lpstr>
      <vt:lpstr>3_SENAI-SP - Tema Cinza Escuro</vt:lpstr>
      <vt:lpstr>4_SENAI-SP - Tema Vermelho</vt:lpstr>
      <vt:lpstr>5_Aberturas</vt:lpstr>
      <vt:lpstr>6_Encerramentos</vt:lpstr>
      <vt:lpstr>7_Capas com imagens</vt:lpstr>
      <vt:lpstr>8_Fundos Lisos</vt:lpstr>
      <vt:lpstr>Curso Técnico de Desenvolvimento de Sistemas</vt:lpstr>
      <vt:lpstr>Contextualização com o plano de aula</vt:lpstr>
      <vt:lpstr>Microprocessador</vt:lpstr>
      <vt:lpstr>Categorias e divisões</vt:lpstr>
      <vt:lpstr>Principais fabricantes</vt:lpstr>
      <vt:lpstr>AMD – Principais características</vt:lpstr>
      <vt:lpstr>Intel – Principais características</vt:lpstr>
      <vt:lpstr>Intel e AMD – Principais diferenças</vt:lpstr>
      <vt:lpstr>Benchmark</vt:lpstr>
      <vt:lpstr>Principais nomenclaturas </vt:lpstr>
      <vt:lpstr>Principais nomenclaturas </vt:lpstr>
      <vt:lpstr>Principais nomenclaturas </vt:lpstr>
      <vt:lpstr>Arquitetura</vt:lpstr>
      <vt:lpstr>Tecnologia Hyper Threading </vt:lpstr>
      <vt:lpstr>Memórias</vt:lpstr>
      <vt:lpstr>Para que serve?</vt:lpstr>
      <vt:lpstr>Tipos</vt:lpstr>
      <vt:lpstr>Módulos de memória</vt:lpstr>
      <vt:lpstr>Módulos de memória - SIPP</vt:lpstr>
      <vt:lpstr>Módulos de memória - SIMM</vt:lpstr>
      <vt:lpstr>Módulos de memória - DIMM</vt:lpstr>
      <vt:lpstr>Módulos de memória - SODIMM</vt:lpstr>
      <vt:lpstr>Tecnologias de acesso</vt:lpstr>
      <vt:lpstr>Tecnologias de acesso</vt:lpstr>
      <vt:lpstr>Tecnologias de acesso - modelos</vt:lpstr>
      <vt:lpstr>Dual channel</vt:lpstr>
      <vt:lpstr>Dual channel</vt:lpstr>
      <vt:lpstr>Instalação dos módulos de memória</vt:lpstr>
      <vt:lpstr>Tipos de memórias ROM</vt:lpstr>
      <vt:lpstr>Tipos de memórias ROM</vt:lpstr>
      <vt:lpstr>Tipos de memórias ROM</vt:lpstr>
      <vt:lpstr>Características do módulo instalado</vt:lpstr>
      <vt:lpstr>Software - CPUz</vt:lpstr>
      <vt:lpstr>Pesquisa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Douglas Gaspar</cp:lastModifiedBy>
  <cp:revision>157</cp:revision>
  <dcterms:created xsi:type="dcterms:W3CDTF">2019-11-26T12:04:44Z</dcterms:created>
  <dcterms:modified xsi:type="dcterms:W3CDTF">2021-08-30T20:34:49Z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0x010100564E9A4F2BC4A3488E12E1EDDA9881CC</vt:lpwstr>
  </property>
</Properties>
</file>